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strictFirstAndLastChars="0" autoCompressPictures="0">
  <p:sldMasterIdLst>
    <p:sldMasterId r:id="rId4" id="2147483654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  <p:sldId r:id="rId17" id="267"/>
  </p:sldIdLst>
  <p:sldSz cx="9144000" cy="51435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sz="1400" i="0" baseline="0" cap="none" b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8.xml" Type="http://schemas.openxmlformats.org/officeDocument/2006/relationships/slide" Id="rId13"/><Relationship Target="slides/slide7.xml" Type="http://schemas.openxmlformats.org/officeDocument/2006/relationships/slide" Id="rId12"/><Relationship Target="slides/slide6.xml" Type="http://schemas.openxmlformats.org/officeDocument/2006/relationships/slide" Id="rId11"/><Relationship Target="slides/slide5.xml" Type="http://schemas.openxmlformats.org/officeDocument/2006/relationships/slide" Id="rId10"/><Relationship Target="slides/slide4.xml" Type="http://schemas.openxmlformats.org/officeDocument/2006/relationships/slide" Id="rId9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presProps.xml" Type="http://schemas.openxmlformats.org/officeDocument/2006/relationships/presProps" Id="rId2"/><Relationship Target="theme/theme3.xml" Type="http://schemas.openxmlformats.org/officeDocument/2006/relationships/theme" Id="rId1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" id="2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3" id="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tIns="91425" rIns="91425" numCol="1" l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tx1="dk1" tx2="lt2" bg1="lt1" accent6="accent6" bg2="dk2" accent5="accent5" accent4="accent4" accent3="accent3" folHlink="folHlink" accent2="accent2" hlink="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3" id="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4" id="124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125" id="12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0" id="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1" id="131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132" id="13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6" id="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7" id="137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138" id="13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4" id="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5" id="85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86" id="8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0" id="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1" id="91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105" id="10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111" id="11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/>
          <p:nvPr>
            <p:ph type="sldImg" idx="2"/>
          </p:nvPr>
        </p:nvSpPr>
        <p:spPr>
          <a:xfrm>
            <a:off y="685800" x="381187"/>
            <a:ext cy="3429000" cx="6096299"/>
          </a:xfrm>
          <a:custGeom>
            <a:pathLst>
              <a:path w="120000" h="120000" extrusionOk="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name="Shape 118" id="11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/>
          <p:nvPr/>
        </p:nvSpPr>
        <p:spPr>
          <a:xfrm>
            <a:off y="3042000" x="381000"/>
            <a:ext cy="602456" cx="2835275"/>
          </a:xfrm>
          <a:custGeom>
            <a:pathLst>
              <a:path w="3572" h="1012" extrusionOk="0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10" id="10"/>
          <p:cNvSpPr/>
          <p:nvPr/>
        </p:nvSpPr>
        <p:spPr>
          <a:xfrm>
            <a:off y="3494438" x="6781800"/>
            <a:ext cy="552450" cx="1903412"/>
          </a:xfrm>
          <a:custGeom>
            <a:pathLst>
              <a:path w="2398" h="927" extrusionOk="0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11" id="11"/>
          <p:cNvSpPr/>
          <p:nvPr/>
        </p:nvSpPr>
        <p:spPr>
          <a:xfrm>
            <a:off y="0" x="381000"/>
            <a:ext cy="29717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12" id="12"/>
          <p:cNvSpPr/>
          <p:nvPr/>
        </p:nvSpPr>
        <p:spPr>
          <a:xfrm>
            <a:off y="3494438" x="3268663"/>
            <a:ext cy="150000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13" id="13"/>
          <p:cNvSpPr/>
          <p:nvPr/>
        </p:nvSpPr>
        <p:spPr>
          <a:xfrm>
            <a:off y="3494438" x="5021262"/>
            <a:ext cy="150000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14" id="14"/>
          <p:cNvSpPr/>
          <p:nvPr/>
        </p:nvSpPr>
        <p:spPr>
          <a:xfrm>
            <a:off y="4087369" x="7546975"/>
            <a:ext cy="1057275" cx="1139824"/>
          </a:xfrm>
          <a:custGeom>
            <a:pathLst>
              <a:path w="1437" h="1776" extrusionOk="0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15" id="15"/>
          <p:cNvSpPr txBox="1"/>
          <p:nvPr>
            <p:ph type="ctrTitle"/>
          </p:nvPr>
        </p:nvSpPr>
        <p:spPr>
          <a:xfrm>
            <a:off y="2187175" x="2220060"/>
            <a:ext cy="1238099" cx="4710000"/>
          </a:xfrm>
          <a:prstGeom prst="rect">
            <a:avLst/>
          </a:prstGeom>
        </p:spPr>
        <p:txBody>
          <a:bodyPr tIns="91425" rIns="91425" numCol="1" l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name="Shape 16" id="16"/>
          <p:cNvSpPr txBox="1"/>
          <p:nvPr>
            <p:ph type="subTitle" idx="1"/>
          </p:nvPr>
        </p:nvSpPr>
        <p:spPr>
          <a:xfrm>
            <a:off y="3731180" x="2220060"/>
            <a:ext cy="663600" cx="4710000"/>
          </a:xfrm>
          <a:prstGeom prst="rect">
            <a:avLst/>
          </a:prstGeom>
        </p:spPr>
        <p:txBody>
          <a:bodyPr tIns="91425" rIns="91425" numCol="1" l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/>
        </p:txBody>
      </p:sp>
      <p:sp>
        <p:nvSpPr>
          <p:cNvPr name="Shape 17" id="17"/>
          <p:cNvSpPr txBox="1"/>
          <p:nvPr>
            <p:ph type="sldNum" idx="12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tIns="91425" rIns="91425" numCol="1" l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type="slidenum" id="{00000000-1234-1234-1234-123412341234}">
              <a:rPr altLang="en"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name="Shape 18" id="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" id="19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h="4010" extrusionOk="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20" id="20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21" id="21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22" id="22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23" id="23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tIns="91425" rIns="91425" numCol="1" l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name="Shape 25" id="2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tIns="91425" rIns="91425" numCol="1" l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name="Shape 26" id="26"/>
          <p:cNvSpPr txBox="1"/>
          <p:nvPr>
            <p:ph type="sldNum" idx="12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tIns="91425" rIns="91425" numCol="1" l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type="slidenum" id="{00000000-1234-1234-1234-123412341234}">
              <a:rPr altLang="en"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h="4010" extrusionOk="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29" id="29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30" id="30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31" id="31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32" id="32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184672" x="854948"/>
            <a:ext cy="3741299" cx="3859799"/>
          </a:xfrm>
          <a:prstGeom prst="rect">
            <a:avLst/>
          </a:prstGeom>
        </p:spPr>
        <p:txBody>
          <a:bodyPr tIns="91425" rIns="91425" numCol="1" l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184672" x="4827083"/>
            <a:ext cy="3741299" cx="3859799"/>
          </a:xfrm>
          <a:prstGeom prst="rect">
            <a:avLst/>
          </a:prstGeom>
        </p:spPr>
        <p:txBody>
          <a:bodyPr tIns="91425" rIns="91425" numCol="1" l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name="Shape 35" id="3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tIns="91425" rIns="91425" numCol="1" l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name="Shape 36" id="36"/>
          <p:cNvSpPr txBox="1"/>
          <p:nvPr>
            <p:ph type="sldNum" idx="12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tIns="91425" rIns="91425" numCol="1" l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type="slidenum" id="{00000000-1234-1234-1234-123412341234}">
              <a:rPr altLang="en"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h="4010" extrusionOk="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39" id="39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40" id="40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41" id="41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42" id="42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43" id="43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tIns="91425" rIns="91425" numCol="1" l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name="Shape 44" id="44"/>
          <p:cNvSpPr txBox="1"/>
          <p:nvPr>
            <p:ph type="sldNum" idx="12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tIns="91425" rIns="91425" numCol="1" l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type="slidenum" id="{00000000-1234-1234-1234-123412341234}">
              <a:rPr altLang="en"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/>
          <p:nvPr/>
        </p:nvSpPr>
        <p:spPr>
          <a:xfrm rot="10800000" flipH="1">
            <a:off y="4000518" x="228600"/>
            <a:ext cy="1145738" cx="2208225"/>
          </a:xfrm>
          <a:custGeom>
            <a:pathLst>
              <a:path w="10000" h="18832" extrusionOk="0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47" id="47"/>
          <p:cNvSpPr/>
          <p:nvPr/>
        </p:nvSpPr>
        <p:spPr>
          <a:xfrm>
            <a:off y="4000500" x="2497136"/>
            <a:ext cy="1560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48" id="48"/>
          <p:cNvSpPr/>
          <p:nvPr/>
        </p:nvSpPr>
        <p:spPr>
          <a:xfrm>
            <a:off y="4000500" x="4995862"/>
            <a:ext cy="1560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49" id="49"/>
          <p:cNvSpPr/>
          <p:nvPr/>
        </p:nvSpPr>
        <p:spPr>
          <a:xfrm>
            <a:off y="4000500" x="7010400"/>
            <a:ext cy="1560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4406309" x="1020958"/>
            <a:ext cy="519599" cx="7813199"/>
          </a:xfrm>
          <a:prstGeom prst="rect">
            <a:avLst/>
          </a:prstGeom>
        </p:spPr>
        <p:txBody>
          <a:bodyPr tIns="91425" rIns="91425" numCol="1" lIns="91425" bIns="91425" anchor="t" anchorCtr="0"/>
          <a:lstStyle>
            <a:lvl1pPr algn="r">
              <a:spcBef>
                <a:spcPts val="0"/>
              </a:spcBef>
              <a:buSzPct val="100000"/>
              <a:buNone/>
              <a:defRPr sz="1800" b="1"/>
            </a:lvl1pPr>
          </a:lstStyle>
          <a:p/>
        </p:txBody>
      </p:sp>
      <p:sp>
        <p:nvSpPr>
          <p:cNvPr name="Shape 51" id="51"/>
          <p:cNvSpPr txBox="1"/>
          <p:nvPr>
            <p:ph type="sldNum" idx="12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tIns="91425" rIns="91425" numCol="1" l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type="slidenum" id="{00000000-1234-1234-1234-123412341234}">
              <a:rPr altLang="en"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/>
        </p:nvSpPr>
        <p:spPr>
          <a:xfrm>
            <a:off y="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54" id="54"/>
          <p:cNvSpPr/>
          <p:nvPr/>
        </p:nvSpPr>
        <p:spPr>
          <a:xfrm>
            <a:off y="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55" id="55"/>
          <p:cNvSpPr/>
          <p:nvPr/>
        </p:nvSpPr>
        <p:spPr>
          <a:xfrm>
            <a:off y="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56" id="56"/>
          <p:cNvSpPr/>
          <p:nvPr/>
        </p:nvSpPr>
        <p:spPr>
          <a:xfrm>
            <a:off y="0" x="0"/>
            <a:ext cy="1560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57" id="57"/>
          <p:cNvSpPr/>
          <p:nvPr/>
        </p:nvSpPr>
        <p:spPr>
          <a:xfrm>
            <a:off y="4987527" x="0"/>
            <a:ext cy="1560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58" id="58"/>
          <p:cNvSpPr/>
          <p:nvPr/>
        </p:nvSpPr>
        <p:spPr>
          <a:xfrm>
            <a:off y="4987527" x="2498725"/>
            <a:ext cy="1560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59" id="59"/>
          <p:cNvSpPr/>
          <p:nvPr/>
        </p:nvSpPr>
        <p:spPr>
          <a:xfrm>
            <a:off y="4987527" x="4513262"/>
            <a:ext cy="1560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tIns="45700" rIns="91425" numCol="1" l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name="Shape 60" id="60"/>
          <p:cNvSpPr txBox="1"/>
          <p:nvPr>
            <p:ph type="sldNum" idx="12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tIns="91425" rIns="91425" numCol="1" l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type="slidenum" id="{00000000-1234-1234-1234-123412341234}">
              <a:rPr altLang="en"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1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2388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tIns="91425" rIns="91425" numCol="1" l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tIns="91425" rIns="91425" numCol="1" l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name="Shape 7" id="7"/>
          <p:cNvSpPr txBox="1"/>
          <p:nvPr>
            <p:ph type="sldNum" idx="12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tIns="91425" rIns="91425" numCol="1" l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type="slidenum" id="{00000000-1234-1234-1234-123412341234}">
              <a:rPr altLang="en" lang="en"/>
              <a:t>‹#›</a:t>
            </a:fld>
          </a:p>
        </p:txBody>
      </p:sp>
    </p:spTree>
  </p:cSld>
  <p:clrMap tx1="dk1" tx2="lt2" bg1="lt1" accent6="accent6" bg2="dk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</p:sldLayoutIdLst>
  <p:hf sldNum="0" hdr="0" ftr="0" dt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sz="1400" i="0" baseline="0" cap="none" b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media/image01.jpg" Type="http://schemas.openxmlformats.org/officeDocument/2006/relationships/image" Id="rId3"/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media/image02.jpg" Type="http://schemas.openxmlformats.org/officeDocument/2006/relationships/image" Id="rId3"/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media/image03.jpg" Type="http://schemas.openxmlformats.org/officeDocument/2006/relationships/image" Id="rId3"/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media/image00.jpg" Type="http://schemas.openxmlformats.org/officeDocument/2006/relationships/image" Id="rId3"/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media/image04.jpg" Type="http://schemas.openxmlformats.org/officeDocument/2006/relationships/image" Id="rId3"/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 txBox="1"/>
          <p:nvPr>
            <p:ph type="subTitle" idx="1"/>
          </p:nvPr>
        </p:nvSpPr>
        <p:spPr>
          <a:xfrm>
            <a:off y="3731180" x="2220060"/>
            <a:ext cy="663600" cx="4710000"/>
          </a:xfrm>
          <a:prstGeom prst="rect">
            <a:avLst/>
          </a:prstGeom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200" altLang="en" lang="en">
                <a:solidFill>
                  <a:srgbClr val="00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Sarah Follen</a:t>
            </a:r>
          </a:p>
        </p:txBody>
      </p:sp>
      <p:sp>
        <p:nvSpPr>
          <p:cNvPr name="Shape 63" id="63"/>
          <p:cNvSpPr/>
          <p:nvPr/>
        </p:nvSpPr>
        <p:spPr>
          <a:xfrm>
            <a:off y="2259399" x="1692951"/>
            <a:ext cy="1082074" cx="3773321"/>
          </a:xfrm>
          <a:prstGeom prst="rect">
            <a:avLst/>
          </a:prstGeom>
        </p:spPr>
        <p:txBody>
          <a:bodyPr numCol="1">
            <a:prstTxWarp prst="textPlain"/>
          </a:bodyPr>
          <a:lstStyle/>
          <a:p>
            <a:pPr algn="ctr"/>
            <a:r>
              <a:rPr sz="3600"/>
              <a:t>Hazel Bishop</a:t>
            </a:r>
          </a:p>
        </p:txBody>
      </p:sp>
      <p:pic>
        <p:nvPicPr>
          <p:cNvPr name="Shape 64" id="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50387" x="5643275"/>
            <a:ext cy="3091074" cx="2349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FCE5CD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-Hazel and her company turned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 to the help of Raymond Spector 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for advertising. 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-By 1953, Hazel Bishop sales made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 it to 10 million dollars. 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-She was also the largest cosmetic 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advertiser in the United States.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name="Shape 121" id="121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rgbClr val="FCE5CD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Orbitron"/>
                <a:ea typeface="Orbitron"/>
                <a:cs typeface="Orbitron"/>
                <a:sym typeface="Orbitron"/>
              </a:rPr>
              <a:t>Advertising</a:t>
            </a:r>
          </a:p>
        </p:txBody>
      </p:sp>
      <p:pic>
        <p:nvPicPr>
          <p:cNvPr name="Shape 122" id="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47637" x="5688775"/>
            <a:ext cy="3015375" cx="216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6" id="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7" id="127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9900FF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rPr>
              <a:t>-By the end of the 1950s, 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rPr>
              <a:t>the Hazel Bishop company 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rPr>
              <a:t>diversified its product line. 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rPr>
              <a:t>-This line included 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rPr>
              <a:t>foundations, face powders, 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Abril Fatface"/>
                <a:ea typeface="Abril Fatface"/>
                <a:cs typeface="Abril Fatface"/>
                <a:sym typeface="Abril Fatface"/>
              </a:rPr>
              <a:t>hairspray, eye makeup, and perfume.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name="Shape 128" id="128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rgbClr val="9900FF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Diversification</a:t>
            </a:r>
          </a:p>
        </p:txBody>
      </p:sp>
      <p:pic>
        <p:nvPicPr>
          <p:cNvPr name="Shape 129" id="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84675" x="5897000"/>
            <a:ext cy="2658500" cx="2252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3" id="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4" id="134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4A86E8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</a:rPr>
              <a:t>Hazel Bishop: Chemist who invented the first smear proof lipstick.</a:t>
            </a:r>
          </a:p>
        </p:txBody>
      </p:sp>
      <p:sp>
        <p:nvSpPr>
          <p:cNvPr name="Shape 135" id="13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rgbClr val="4A86E8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</a:rPr>
              <a:t>Catalog Entry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 txBox="1"/>
          <p:nvPr>
            <p:ph type="body" idx="1"/>
          </p:nvPr>
        </p:nvSpPr>
        <p:spPr>
          <a:xfrm>
            <a:off y="1544524" x="1074449"/>
            <a:ext cy="3381600" cx="7612200"/>
          </a:xfrm>
          <a:prstGeom prst="rect">
            <a:avLst/>
          </a:prstGeom>
          <a:solidFill>
            <a:schemeClr val="accent2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-Born August 17, 1906 in Hoboken, New Jersey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-Died December 5, 1998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-Education: Barnard College 1929 (Columbia University)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-Hoped to go into medicine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 In 1935, she took a job as an assistant researcher in the Columbia Medical Center.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>
              <a:spcBef>
                <a:spcPts val="0"/>
              </a:spcBef>
              <a:buNone/>
            </a:pPr>
            <a:r>
              <a:rPr sz="2400"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</a:p>
        </p:txBody>
      </p:sp>
      <p:sp>
        <p:nvSpPr>
          <p:cNvPr name="Shape 70" id="70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rgbClr val="4A86E8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FF"/>
                </a:solidFill>
                <a:latin typeface="Syncopate"/>
                <a:ea typeface="Syncopate"/>
                <a:cs typeface="Syncopate"/>
                <a:sym typeface="Syncopate"/>
              </a:rPr>
              <a:t>Early Life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chemeClr val="accent2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-Worked at Standard Oil Company (1942-1945)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-Worked Socony-Vacuum Oil Company (1945-1950)</a:t>
            </a:r>
          </a:p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-Later in 1948, she founded the Hazel Bishop Corporation with the help of lawyer, Alfred Berg. </a:t>
            </a:r>
          </a:p>
        </p:txBody>
      </p:sp>
      <p:sp>
        <p:nvSpPr>
          <p:cNvPr name="Shape 76" id="76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chemeClr val="accent2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FF"/>
                </a:solidFill>
                <a:latin typeface="Syncopate"/>
                <a:ea typeface="Syncopate"/>
                <a:cs typeface="Syncopate"/>
                <a:sym typeface="Syncopate"/>
              </a:rPr>
              <a:t>Early Life Continued</a:t>
            </a:r>
          </a:p>
        </p:txBody>
      </p:sp>
      <p:sp>
        <p:nvSpPr>
          <p:cNvPr name="Shape 77" id="77"/>
          <p:cNvSpPr txBox="1"/>
          <p:nvPr/>
        </p:nvSpPr>
        <p:spPr>
          <a:xfrm>
            <a:off y="739250" x="1999100"/>
            <a:ext cy="699599" cx="5997299"/>
          </a:xfrm>
          <a:prstGeom prst="rect">
            <a:avLst/>
          </a:prstGeom>
          <a:noFill/>
          <a:ln>
            <a:noFill/>
          </a:ln>
        </p:spPr>
        <p:txBody>
          <a:bodyPr tIns="91425" rIns="91425" numCol="1" l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BF8AC9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9900FF"/>
                </a:solidFill>
                <a:latin typeface="Pacifico"/>
                <a:ea typeface="Pacifico"/>
                <a:cs typeface="Pacifico"/>
                <a:sym typeface="Pacifico"/>
              </a:rPr>
              <a:t>-During her time at the Medical Center in the 1930s, she also gained some experience with the business of cosmetics.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9900FF"/>
                </a:solidFill>
                <a:latin typeface="Pacifico"/>
                <a:ea typeface="Pacifico"/>
                <a:cs typeface="Pacifico"/>
                <a:sym typeface="Pacifico"/>
              </a:rPr>
              <a:t>-She had an interest of lipsticks. </a:t>
            </a:r>
          </a:p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9900FF"/>
                </a:solidFill>
                <a:latin typeface="Pacifico"/>
                <a:ea typeface="Pacifico"/>
                <a:cs typeface="Pacifico"/>
                <a:sym typeface="Pacifico"/>
              </a:rPr>
              <a:t>-She wanted to great of form of lipstick that was non drying, non irritating, and long-wearing.</a:t>
            </a:r>
          </a:p>
        </p:txBody>
      </p:sp>
      <p:sp>
        <p:nvSpPr>
          <p:cNvPr name="Shape 83" id="83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chemeClr val="accent3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9900FF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Interest of Cosmetics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7" id="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8" id="88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00FF00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-She did over 300 experiments and finally found one that she thought would work. 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 Created a long lasting lipstick with bromo acid dyes to get the acid to last long. 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 The main setback was this lipstick caused dryness.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-She tried to use lanolin to offset some of the dryness but did not succeed. </a:t>
            </a:r>
          </a:p>
          <a:p>
            <a:pPr rtl="0">
              <a:spcBef>
                <a:spcPts val="0"/>
              </a:spcBef>
              <a:buNone/>
            </a:pPr>
            <a:r>
              <a:rPr sz="2400" altLang="en" lang="en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-Long-lasting lipstick was at a decline by the end of the decade. 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name="Shape 89" id="89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rgbClr val="00FF00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Lobster"/>
                <a:ea typeface="Lobster"/>
                <a:cs typeface="Lobster"/>
                <a:sym typeface="Lobster"/>
              </a:rPr>
              <a:t>How she did this...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3" id="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4" id="94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D9ED55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-Lanolin is a natural moisturizer. 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-It is a fatty substance naturally found on sheep’s wool. </a:t>
            </a:r>
          </a:p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-It is used a base for ointments. </a:t>
            </a:r>
          </a:p>
        </p:txBody>
      </p:sp>
      <p:sp>
        <p:nvSpPr>
          <p:cNvPr name="Shape 95" id="9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rgbClr val="D9ED55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What is lanolin?</a:t>
            </a:r>
          </a:p>
        </p:txBody>
      </p:sp>
      <p:pic>
        <p:nvPicPr>
          <p:cNvPr name="Shape 96" id="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593425" x="6216100"/>
            <a:ext cy="1715825" cx="171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741B47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B7B7B7"/>
                </a:solidFill>
                <a:latin typeface="Francois One"/>
                <a:ea typeface="Francois One"/>
                <a:cs typeface="Francois One"/>
                <a:sym typeface="Francois One"/>
              </a:rPr>
              <a:t>-One major concern with Bishop, was the pigments of her lipstick. She considered them a very important part with her formulation.</a:t>
            </a:r>
          </a:p>
          <a:p>
            <a:pPr rtl="0">
              <a:spcBef>
                <a:spcPts val="0"/>
              </a:spcBef>
              <a:buNone/>
            </a:pPr>
            <a:r>
              <a:rPr altLang="en" lang="en">
                <a:solidFill>
                  <a:srgbClr val="B7B7B7"/>
                </a:solidFill>
                <a:latin typeface="Francois One"/>
                <a:ea typeface="Francois One"/>
                <a:cs typeface="Francois One"/>
                <a:sym typeface="Francois One"/>
              </a:rPr>
              <a:t>-Another concern, was removing the lipstick. Even if soap, water, or cold cream were used the lips will still be stained in the morning.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B7B7B7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name="Shape 102" id="102"/>
          <p:cNvSpPr txBox="1"/>
          <p:nvPr>
            <p:ph type="title"/>
          </p:nvPr>
        </p:nvSpPr>
        <p:spPr>
          <a:xfrm>
            <a:off y="152353" x="854948"/>
            <a:ext cy="857400" cx="7831799"/>
          </a:xfrm>
          <a:prstGeom prst="rect">
            <a:avLst/>
          </a:prstGeom>
          <a:solidFill>
            <a:srgbClr val="741B47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B7B7B7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Concerns with the Lipstick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FFFF00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434343"/>
                </a:solidFill>
                <a:latin typeface="Merienda One"/>
                <a:ea typeface="Merienda One"/>
                <a:cs typeface="Merienda One"/>
                <a:sym typeface="Merienda One"/>
              </a:rPr>
              <a:t>-Hazel originally had 6 colors of lipstick. These were: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434343"/>
                </a:solidFill>
                <a:latin typeface="Merienda One"/>
                <a:ea typeface="Merienda One"/>
                <a:cs typeface="Merienda One"/>
                <a:sym typeface="Merienda One"/>
              </a:rPr>
              <a:t>-Pink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434343"/>
                </a:solidFill>
                <a:latin typeface="Merienda One"/>
                <a:ea typeface="Merienda One"/>
                <a:cs typeface="Merienda One"/>
                <a:sym typeface="Merienda One"/>
              </a:rPr>
              <a:t>-Red Orange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434343"/>
                </a:solidFill>
                <a:latin typeface="Merienda One"/>
                <a:ea typeface="Merienda One"/>
                <a:cs typeface="Merienda One"/>
                <a:sym typeface="Merienda One"/>
              </a:rPr>
              <a:t>-Real Real Red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434343"/>
                </a:solidFill>
                <a:latin typeface="Merienda One"/>
                <a:ea typeface="Merienda One"/>
                <a:cs typeface="Merienda One"/>
                <a:sym typeface="Merienda One"/>
              </a:rPr>
              <a:t>-Medium Red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434343"/>
                </a:solidFill>
                <a:latin typeface="Merienda One"/>
                <a:ea typeface="Merienda One"/>
                <a:cs typeface="Merienda One"/>
                <a:sym typeface="Merienda One"/>
              </a:rPr>
              <a:t>-Secret Red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434343"/>
                </a:solidFill>
                <a:latin typeface="Merienda One"/>
                <a:ea typeface="Merienda One"/>
                <a:cs typeface="Merienda One"/>
                <a:sym typeface="Merienda One"/>
              </a:rPr>
              <a:t>-Dark Red</a:t>
            </a:r>
          </a:p>
          <a:p>
            <a:pPr>
              <a:spcBef>
                <a:spcPts val="0"/>
              </a:spcBef>
              <a:buNone/>
            </a:pPr>
            <a:r>
              <a:rPr sz="1800" altLang="en" lang="en">
                <a:solidFill>
                  <a:srgbClr val="434343"/>
                </a:solidFill>
                <a:latin typeface="Merienda One"/>
                <a:ea typeface="Merienda One"/>
                <a:cs typeface="Merienda One"/>
                <a:sym typeface="Merienda One"/>
              </a:rPr>
              <a:t>-She later added Light Pink and Light Red. </a:t>
            </a:r>
          </a:p>
        </p:txBody>
      </p:sp>
      <p:sp>
        <p:nvSpPr>
          <p:cNvPr name="Shape 108" id="108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rgbClr val="FFFF00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Different Colors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 txBox="1"/>
          <p:nvPr>
            <p:ph type="body" idx="1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  <a:solidFill>
            <a:srgbClr val="CC0000"/>
          </a:solidFill>
        </p:spPr>
        <p:txBody>
          <a:bodyPr tIns="91425" rIns="91425" numCol="1" l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CCCCCC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-The lipstick was successfully trialled at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CCCCCC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Bishop’s Alma Mater in 1949. 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CCCCCC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-It then went on sale in 1950.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CCCCCC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-It was advertised that the lipstick 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CCCCCC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will not “eat off, bite off, or kiss off.”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CCCCCC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-The introduction of her lipstick seemed to be a success. </a:t>
            </a:r>
          </a:p>
          <a:p>
            <a:pPr rtl="0">
              <a:spcBef>
                <a:spcPts val="0"/>
              </a:spcBef>
              <a:buNone/>
            </a:pPr>
            <a:r>
              <a:rPr sz="1800" altLang="en" lang="en">
                <a:solidFill>
                  <a:srgbClr val="CCCCCC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-The line sold out in one day. </a:t>
            </a:r>
          </a:p>
          <a:p>
            <a:pPr>
              <a:spcBef>
                <a:spcPts val="0"/>
              </a:spcBef>
              <a:buNone/>
            </a:pPr>
            <a:r>
              <a:rPr sz="1800" altLang="en" lang="en">
                <a:solidFill>
                  <a:srgbClr val="CCCCCC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-Sales made it to $50,000 in 1950, but experienced a small loss to help with national expansion. </a:t>
            </a:r>
          </a:p>
        </p:txBody>
      </p:sp>
      <p:sp>
        <p:nvSpPr>
          <p:cNvPr name="Shape 114" id="114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  <a:solidFill>
            <a:srgbClr val="CC0000"/>
          </a:solidFill>
        </p:spPr>
        <p:txBody>
          <a:bodyPr tIns="91425" rIns="91425" numCol="1" l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altLang="en" lang="en">
                <a:solidFill>
                  <a:srgbClr val="D9D9D9"/>
                </a:solidFill>
                <a:latin typeface="Sigmar One"/>
                <a:ea typeface="Sigmar One"/>
                <a:cs typeface="Sigmar One"/>
                <a:sym typeface="Sigmar One"/>
              </a:rPr>
              <a:t>Lipsticks Success</a:t>
            </a:r>
            <a:r>
              <a:rPr altLang="en" lang="en">
                <a:solidFill>
                  <a:srgbClr val="D9D9D9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</a:p>
        </p:txBody>
      </p:sp>
      <p:pic>
        <p:nvPicPr>
          <p:cNvPr name="Shape 115" id="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91750" x="5690050"/>
            <a:ext cy="1699374" cx="253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>
    <a:spDef>
      <a:spPr/>
      <a:bodyPr numCol="1"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